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5" r:id="rId5"/>
    <p:sldId id="267" r:id="rId6"/>
    <p:sldId id="259" r:id="rId7"/>
    <p:sldId id="260" r:id="rId8"/>
    <p:sldId id="261" r:id="rId9"/>
    <p:sldId id="262" r:id="rId10"/>
    <p:sldId id="263" r:id="rId11"/>
    <p:sldId id="264"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42A54C80-263E-416B-A8E0-580EDEADCBDC}" type="datetimeFigureOut">
              <a:rPr lang="en-US" dirty="0"/>
              <a:t>9/10/2018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9/10/2018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Oriënteren op de BPV</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11793207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Hoe kom ik aan een BPV plaats en waar moet een BPV plaats aan voldoen? </a:t>
            </a:r>
            <a:br>
              <a:rPr lang="nl-NL" dirty="0"/>
            </a:br>
            <a:endParaRPr lang="nl-NL" dirty="0"/>
          </a:p>
        </p:txBody>
      </p:sp>
      <p:sp>
        <p:nvSpPr>
          <p:cNvPr id="3" name="Tijdelijke aanduiding voor inhoud 2"/>
          <p:cNvSpPr>
            <a:spLocks noGrp="1"/>
          </p:cNvSpPr>
          <p:nvPr>
            <p:ph idx="1"/>
          </p:nvPr>
        </p:nvSpPr>
        <p:spPr>
          <a:xfrm>
            <a:off x="677334" y="1664200"/>
            <a:ext cx="8596668" cy="3880773"/>
          </a:xfrm>
        </p:spPr>
        <p:txBody>
          <a:bodyPr>
            <a:normAutofit/>
          </a:bodyPr>
          <a:lstStyle/>
          <a:p>
            <a:r>
              <a:rPr lang="nl-NL" dirty="0" smtClean="0"/>
              <a:t>In </a:t>
            </a:r>
            <a:r>
              <a:rPr lang="nl-NL" dirty="0"/>
              <a:t>overleg met je BPV docent mag je zelf een </a:t>
            </a:r>
            <a:r>
              <a:rPr lang="nl-NL" dirty="0" smtClean="0"/>
              <a:t>BPV-plaats </a:t>
            </a:r>
            <a:r>
              <a:rPr lang="nl-NL" dirty="0"/>
              <a:t>zoeken. </a:t>
            </a:r>
            <a:endParaRPr lang="nl-NL" dirty="0" smtClean="0"/>
          </a:p>
          <a:p>
            <a:r>
              <a:rPr lang="nl-NL" dirty="0" smtClean="0"/>
              <a:t>De </a:t>
            </a:r>
            <a:r>
              <a:rPr lang="nl-NL" dirty="0"/>
              <a:t>BPV plaats moet dezelfde erkenning hebben van s-</a:t>
            </a:r>
            <a:r>
              <a:rPr lang="nl-NL" dirty="0" err="1"/>
              <a:t>bb</a:t>
            </a:r>
            <a:r>
              <a:rPr lang="nl-NL" dirty="0"/>
              <a:t> als voor de opleiding die je volgt, namelijk hetzelfde </a:t>
            </a:r>
            <a:r>
              <a:rPr lang="nl-NL" dirty="0" err="1" smtClean="0"/>
              <a:t>crebo</a:t>
            </a:r>
            <a:r>
              <a:rPr lang="nl-NL" dirty="0" smtClean="0"/>
              <a:t>-nummer</a:t>
            </a:r>
            <a:r>
              <a:rPr lang="nl-NL" dirty="0"/>
              <a:t>. </a:t>
            </a:r>
            <a:endParaRPr lang="nl-NL" dirty="0" smtClean="0"/>
          </a:p>
          <a:p>
            <a:r>
              <a:rPr lang="nl-NL" dirty="0" smtClean="0"/>
              <a:t>Vraag </a:t>
            </a:r>
            <a:r>
              <a:rPr lang="nl-NL" dirty="0"/>
              <a:t>naar de erkenning van s-</a:t>
            </a:r>
            <a:r>
              <a:rPr lang="nl-NL" dirty="0" err="1"/>
              <a:t>bb</a:t>
            </a:r>
            <a:r>
              <a:rPr lang="nl-NL" dirty="0"/>
              <a:t> op de BPV plaats en zoek het zelf ook nog na op de website van s-</a:t>
            </a:r>
            <a:r>
              <a:rPr lang="nl-NL" dirty="0" err="1"/>
              <a:t>bb</a:t>
            </a:r>
            <a:r>
              <a:rPr lang="nl-NL" dirty="0"/>
              <a:t> bij het bedrijvenregister. </a:t>
            </a:r>
            <a:endParaRPr lang="nl-NL" dirty="0" smtClean="0"/>
          </a:p>
          <a:p>
            <a:r>
              <a:rPr lang="nl-NL" dirty="0" smtClean="0"/>
              <a:t>Hoe </a:t>
            </a:r>
            <a:r>
              <a:rPr lang="nl-NL" dirty="0"/>
              <a:t>zoek je een BPV plek? Studenten kunnen zoeken op SBB </a:t>
            </a:r>
            <a:r>
              <a:rPr lang="nl-NL" dirty="0" smtClean="0"/>
              <a:t>(www.s-bb.nl </a:t>
            </a:r>
            <a:r>
              <a:rPr lang="nl-NL" dirty="0"/>
              <a:t>&gt; studenten &gt; stageplek vinden &gt; stagemarkt )of rechtstreeks op Stagemarkt (www.stagemarkt.nl ) let op: zoek op alle leerbedrijven. Via de zoekvelden van Stagemarkt kun je zoeken naar een nieuwe BPV plaats of het BPV adres opzoeken. </a:t>
            </a:r>
            <a:endParaRPr lang="nl-NL" dirty="0" smtClean="0"/>
          </a:p>
        </p:txBody>
      </p:sp>
    </p:spTree>
    <p:extLst>
      <p:ext uri="{BB962C8B-B14F-4D97-AF65-F5344CB8AC3E}">
        <p14:creationId xmlns:p14="http://schemas.microsoft.com/office/powerpoint/2010/main" val="3725493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a:off x="677334" y="609600"/>
            <a:ext cx="8596668" cy="6405154"/>
          </a:xfrm>
        </p:spPr>
        <p:txBody>
          <a:bodyPr>
            <a:normAutofit/>
          </a:bodyPr>
          <a:lstStyle/>
          <a:p>
            <a:r>
              <a:rPr lang="nl-NL" dirty="0" smtClean="0"/>
              <a:t>Je </a:t>
            </a:r>
            <a:r>
              <a:rPr lang="nl-NL" dirty="0"/>
              <a:t>moet voor de opleiding in het 1e jaar 16 uur per week stage lopen. </a:t>
            </a:r>
          </a:p>
          <a:p>
            <a:r>
              <a:rPr lang="nl-NL" dirty="0"/>
              <a:t>Stagedagen: Maandag en dinsdag </a:t>
            </a:r>
          </a:p>
          <a:p>
            <a:r>
              <a:rPr lang="nl-NL" dirty="0" smtClean="0"/>
              <a:t>De </a:t>
            </a:r>
            <a:r>
              <a:rPr lang="nl-NL" dirty="0"/>
              <a:t>BPV duurt 20 of 40 weken, een half of een heel schooljaar, ongeacht het aantal uren wat je draait per week. Je kunt dus niet vroegtijdig stoppen, omdat je al voldoende uren gemaakt hebt. </a:t>
            </a:r>
          </a:p>
          <a:p>
            <a:r>
              <a:rPr lang="nl-NL" dirty="0"/>
              <a:t>Bij 20 weken in het 1e jaar omvat je stage in ieder geval 320 uur. </a:t>
            </a:r>
          </a:p>
          <a:p>
            <a:r>
              <a:rPr lang="nl-NL" dirty="0"/>
              <a:t>Soms valt er nog genoeg te leren op een BPV, dan is het mogelijk anderhalf jaar op de BPV plaats te blijven. Dit is wel het maximum. </a:t>
            </a:r>
          </a:p>
          <a:p>
            <a:r>
              <a:rPr lang="nl-NL" dirty="0" smtClean="0"/>
              <a:t>Het </a:t>
            </a:r>
            <a:r>
              <a:rPr lang="nl-NL" dirty="0"/>
              <a:t>is wenselijk dat een BPV plaats in een straal van 50 km rond Groningen ligt. Als een BPV plaats verder weg is gaat het in overleg met domein BPV. </a:t>
            </a:r>
          </a:p>
          <a:p>
            <a:r>
              <a:rPr lang="nl-NL" dirty="0" smtClean="0"/>
              <a:t>Gedurende </a:t>
            </a:r>
            <a:r>
              <a:rPr lang="nl-NL" dirty="0"/>
              <a:t>de opleiding moet je in minimaal twee verschillende organisaties een stage gedaan hebben, met minimaal twee verschillende werksoorten. Bv. bij PW een BPV bij een BSO en een BPV bij KDV. Bv. bij MZ een BPV bij ouderen en een BPV in de psychiatrie. </a:t>
            </a:r>
          </a:p>
          <a:p>
            <a:r>
              <a:rPr lang="nl-NL" dirty="0" smtClean="0"/>
              <a:t>Je </a:t>
            </a:r>
            <a:r>
              <a:rPr lang="nl-NL" dirty="0"/>
              <a:t>doet geen stage op een BPV adres in je eigen buurt of dorp. </a:t>
            </a:r>
          </a:p>
          <a:p>
            <a:r>
              <a:rPr lang="nl-NL" dirty="0" smtClean="0"/>
              <a:t>Je </a:t>
            </a:r>
            <a:r>
              <a:rPr lang="nl-NL" dirty="0"/>
              <a:t>doet geen stage op een BPV adres waar familie, goede vrienden/bekenden/buren cliënt of begeleider zijn.</a:t>
            </a:r>
          </a:p>
          <a:p>
            <a:endParaRPr lang="nl-NL" dirty="0"/>
          </a:p>
        </p:txBody>
      </p:sp>
    </p:spTree>
    <p:extLst>
      <p:ext uri="{BB962C8B-B14F-4D97-AF65-F5344CB8AC3E}">
        <p14:creationId xmlns:p14="http://schemas.microsoft.com/office/powerpoint/2010/main" val="258822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a:off x="677334" y="609600"/>
            <a:ext cx="8596668" cy="6248400"/>
          </a:xfrm>
        </p:spPr>
        <p:txBody>
          <a:bodyPr>
            <a:normAutofit/>
          </a:bodyPr>
          <a:lstStyle/>
          <a:p>
            <a:r>
              <a:rPr lang="nl-NL" dirty="0"/>
              <a:t>Maatschappelijke zorg stages zijn in het eerste jaar vooral in de ouderenzorg en in de gehandicaptenzorg. Bij </a:t>
            </a:r>
            <a:r>
              <a:rPr lang="nl-NL" dirty="0" smtClean="0"/>
              <a:t>beiden </a:t>
            </a:r>
            <a:r>
              <a:rPr lang="nl-NL" dirty="0"/>
              <a:t>zijn de doelgroepen heel divers. </a:t>
            </a:r>
            <a:endParaRPr lang="nl-NL" dirty="0" smtClean="0"/>
          </a:p>
          <a:p>
            <a:r>
              <a:rPr lang="nl-NL" dirty="0" smtClean="0"/>
              <a:t>Ook </a:t>
            </a:r>
            <a:r>
              <a:rPr lang="nl-NL" dirty="0"/>
              <a:t>kun je bij beide doelgroepen zowel in een woonvoorziening als op dagbesteding stage lopen. Als je zelf een andere MZ plaats vindt, overleg je met je BPV docent of dat mogelijk is. Later in de opleiding is het ook mogelijk om een BPV bij andere doelgroepen te vinden, bv. psychiatrie. </a:t>
            </a:r>
          </a:p>
          <a:p>
            <a:r>
              <a:rPr lang="nl-NL" dirty="0" smtClean="0"/>
              <a:t>Voor </a:t>
            </a:r>
            <a:r>
              <a:rPr lang="nl-NL" dirty="0"/>
              <a:t>school is het minimum aantal BPV uren in het </a:t>
            </a:r>
            <a:r>
              <a:rPr lang="nl-NL" dirty="0" smtClean="0"/>
              <a:t>1e </a:t>
            </a:r>
            <a:r>
              <a:rPr lang="nl-NL" dirty="0"/>
              <a:t>jaar </a:t>
            </a:r>
            <a:r>
              <a:rPr lang="nl-NL" dirty="0" smtClean="0"/>
              <a:t>16 </a:t>
            </a:r>
            <a:r>
              <a:rPr lang="nl-NL" dirty="0"/>
              <a:t>uur per week </a:t>
            </a:r>
          </a:p>
          <a:p>
            <a:r>
              <a:rPr lang="nl-NL" dirty="0" smtClean="0"/>
              <a:t>Op </a:t>
            </a:r>
            <a:r>
              <a:rPr lang="nl-NL" dirty="0"/>
              <a:t>de POK (Praktijkovereenkomst = contract tussen jou, de BPV en de opleiding) komt </a:t>
            </a:r>
            <a:r>
              <a:rPr lang="nl-NL" dirty="0" smtClean="0"/>
              <a:t>16 uur </a:t>
            </a:r>
            <a:r>
              <a:rPr lang="nl-NL" dirty="0"/>
              <a:t>te staan, de overige uren is eigen tijd. </a:t>
            </a:r>
          </a:p>
          <a:p>
            <a:endParaRPr lang="nl-NL" dirty="0"/>
          </a:p>
        </p:txBody>
      </p:sp>
    </p:spTree>
    <p:extLst>
      <p:ext uri="{BB962C8B-B14F-4D97-AF65-F5344CB8AC3E}">
        <p14:creationId xmlns:p14="http://schemas.microsoft.com/office/powerpoint/2010/main" val="740360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Welke BPV plaatsen passen bij de opleiding Pedagogisch Werk? </a:t>
            </a:r>
          </a:p>
        </p:txBody>
      </p:sp>
      <p:sp>
        <p:nvSpPr>
          <p:cNvPr id="3" name="Tijdelijke aanduiding voor inhoud 2"/>
          <p:cNvSpPr>
            <a:spLocks noGrp="1"/>
          </p:cNvSpPr>
          <p:nvPr>
            <p:ph idx="1"/>
          </p:nvPr>
        </p:nvSpPr>
        <p:spPr>
          <a:xfrm>
            <a:off x="821026" y="1930400"/>
            <a:ext cx="8596668" cy="3880773"/>
          </a:xfrm>
        </p:spPr>
        <p:txBody>
          <a:bodyPr/>
          <a:lstStyle/>
          <a:p>
            <a:pPr marL="0" indent="0">
              <a:buNone/>
            </a:pPr>
            <a:r>
              <a:rPr lang="nl-NL" dirty="0" smtClean="0"/>
              <a:t>Pedagogisch </a:t>
            </a:r>
            <a:r>
              <a:rPr lang="nl-NL" dirty="0"/>
              <a:t>werk, niveau 3 (</a:t>
            </a:r>
            <a:r>
              <a:rPr lang="nl-NL" dirty="0" err="1"/>
              <a:t>Crebonummer</a:t>
            </a:r>
            <a:r>
              <a:rPr lang="nl-NL" dirty="0"/>
              <a:t> 25486) </a:t>
            </a:r>
            <a:endParaRPr lang="nl-NL" dirty="0" smtClean="0"/>
          </a:p>
          <a:p>
            <a:pPr marL="0" indent="0">
              <a:buNone/>
            </a:pPr>
            <a:r>
              <a:rPr lang="nl-NL" dirty="0" smtClean="0"/>
              <a:t> </a:t>
            </a:r>
            <a:r>
              <a:rPr lang="nl-NL" dirty="0"/>
              <a:t>Kinderdagverblijf (KDV) </a:t>
            </a:r>
            <a:endParaRPr lang="nl-NL" dirty="0" smtClean="0"/>
          </a:p>
          <a:p>
            <a:pPr marL="0" indent="0">
              <a:buNone/>
            </a:pPr>
            <a:r>
              <a:rPr lang="nl-NL" dirty="0" smtClean="0"/>
              <a:t> </a:t>
            </a:r>
            <a:r>
              <a:rPr lang="nl-NL" dirty="0"/>
              <a:t>Buitenschoolse of naschoolse opvang (BSO) </a:t>
            </a:r>
            <a:endParaRPr lang="nl-NL" dirty="0" smtClean="0"/>
          </a:p>
          <a:p>
            <a:pPr marL="0" indent="0">
              <a:buNone/>
            </a:pPr>
            <a:r>
              <a:rPr lang="nl-NL" dirty="0" smtClean="0"/>
              <a:t> </a:t>
            </a:r>
            <a:r>
              <a:rPr lang="nl-NL" dirty="0"/>
              <a:t>Peuterspeelzaal (PSZ) </a:t>
            </a:r>
            <a:endParaRPr lang="nl-NL" dirty="0" smtClean="0"/>
          </a:p>
          <a:p>
            <a:pPr marL="0" indent="0">
              <a:buNone/>
            </a:pPr>
            <a:r>
              <a:rPr lang="nl-NL" dirty="0" smtClean="0"/>
              <a:t> </a:t>
            </a:r>
            <a:r>
              <a:rPr lang="nl-NL" dirty="0"/>
              <a:t>Naschoolse activiteiten (NSA of kinderwerk) </a:t>
            </a:r>
            <a:endParaRPr lang="nl-NL" dirty="0" smtClean="0"/>
          </a:p>
          <a:p>
            <a:pPr marL="0" indent="0">
              <a:buNone/>
            </a:pPr>
            <a:r>
              <a:rPr lang="nl-NL" dirty="0" smtClean="0"/>
              <a:t> </a:t>
            </a:r>
            <a:r>
              <a:rPr lang="nl-NL" dirty="0"/>
              <a:t>Basisschool </a:t>
            </a:r>
            <a:endParaRPr lang="nl-NL" dirty="0" smtClean="0"/>
          </a:p>
        </p:txBody>
      </p:sp>
    </p:spTree>
    <p:extLst>
      <p:ext uri="{BB962C8B-B14F-4D97-AF65-F5344CB8AC3E}">
        <p14:creationId xmlns:p14="http://schemas.microsoft.com/office/powerpoint/2010/main" val="4234427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Gespecialiseerd pedagogisch medewerker, niveau 4 (</a:t>
            </a:r>
            <a:r>
              <a:rPr lang="nl-NL" dirty="0" err="1"/>
              <a:t>crebonummer</a:t>
            </a:r>
            <a:r>
              <a:rPr lang="nl-NL" dirty="0"/>
              <a:t> 25484) </a:t>
            </a:r>
          </a:p>
        </p:txBody>
      </p:sp>
      <p:sp>
        <p:nvSpPr>
          <p:cNvPr id="3" name="Tijdelijke aanduiding voor inhoud 2"/>
          <p:cNvSpPr>
            <a:spLocks noGrp="1"/>
          </p:cNvSpPr>
          <p:nvPr>
            <p:ph idx="1"/>
          </p:nvPr>
        </p:nvSpPr>
        <p:spPr>
          <a:xfrm>
            <a:off x="677334" y="1664201"/>
            <a:ext cx="8596668" cy="4867228"/>
          </a:xfrm>
        </p:spPr>
        <p:txBody>
          <a:bodyPr/>
          <a:lstStyle/>
          <a:p>
            <a:pPr marL="0" indent="0">
              <a:buNone/>
            </a:pPr>
            <a:r>
              <a:rPr lang="nl-NL" dirty="0" smtClean="0"/>
              <a:t> </a:t>
            </a:r>
            <a:r>
              <a:rPr lang="nl-NL" dirty="0"/>
              <a:t>Kinderdagverblijf (KDV) </a:t>
            </a:r>
            <a:endParaRPr lang="nl-NL" dirty="0" smtClean="0"/>
          </a:p>
          <a:p>
            <a:pPr marL="0" indent="0">
              <a:buNone/>
            </a:pPr>
            <a:r>
              <a:rPr lang="nl-NL" dirty="0" smtClean="0"/>
              <a:t> </a:t>
            </a:r>
            <a:r>
              <a:rPr lang="nl-NL" dirty="0"/>
              <a:t>Buitenschoolse of naschoolse opvang (BSO) </a:t>
            </a:r>
            <a:endParaRPr lang="nl-NL" dirty="0" smtClean="0"/>
          </a:p>
          <a:p>
            <a:pPr marL="0" indent="0">
              <a:buNone/>
            </a:pPr>
            <a:r>
              <a:rPr lang="nl-NL" dirty="0" smtClean="0"/>
              <a:t> </a:t>
            </a:r>
            <a:r>
              <a:rPr lang="nl-NL" dirty="0"/>
              <a:t>Peuterspeelzaal (PSZ) </a:t>
            </a:r>
            <a:endParaRPr lang="nl-NL" dirty="0" smtClean="0"/>
          </a:p>
          <a:p>
            <a:pPr marL="0" indent="0">
              <a:buNone/>
            </a:pPr>
            <a:r>
              <a:rPr lang="nl-NL" dirty="0" smtClean="0"/>
              <a:t> </a:t>
            </a:r>
            <a:r>
              <a:rPr lang="nl-NL" dirty="0"/>
              <a:t>Naschoolse activiteiten (NSA of kinderwerk) </a:t>
            </a:r>
            <a:endParaRPr lang="nl-NL" dirty="0" smtClean="0"/>
          </a:p>
          <a:p>
            <a:pPr marL="0" indent="0">
              <a:buNone/>
            </a:pPr>
            <a:r>
              <a:rPr lang="nl-NL" dirty="0" smtClean="0"/>
              <a:t> Basisschool</a:t>
            </a:r>
          </a:p>
          <a:p>
            <a:endParaRPr lang="nl-NL" dirty="0"/>
          </a:p>
          <a:p>
            <a:pPr marL="0" indent="0">
              <a:buNone/>
            </a:pPr>
            <a:r>
              <a:rPr lang="nl-NL" dirty="0"/>
              <a:t>De werktijden in de kindersector, vooral KDV, BSO en KW, kunnen variëren tussen 7.00u en 19.00u ’s avonds. </a:t>
            </a:r>
            <a:endParaRPr lang="nl-NL" dirty="0" smtClean="0"/>
          </a:p>
          <a:p>
            <a:pPr marL="0" indent="0">
              <a:buNone/>
            </a:pPr>
            <a:r>
              <a:rPr lang="nl-NL" dirty="0" smtClean="0"/>
              <a:t>Je </a:t>
            </a:r>
            <a:r>
              <a:rPr lang="nl-NL" dirty="0"/>
              <a:t>werkt niet meer dan 8 uur op een dag, met pauzes in eigen tijd. In de BSO begin je vaak later op de dag. In de PSZ werk je meestal tussen 8.30u en 16.00u.</a:t>
            </a:r>
          </a:p>
          <a:p>
            <a:endParaRPr lang="nl-NL" dirty="0"/>
          </a:p>
        </p:txBody>
      </p:sp>
    </p:spTree>
    <p:extLst>
      <p:ext uri="{BB962C8B-B14F-4D97-AF65-F5344CB8AC3E}">
        <p14:creationId xmlns:p14="http://schemas.microsoft.com/office/powerpoint/2010/main" val="3266514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709749"/>
          </a:xfrm>
        </p:spPr>
        <p:txBody>
          <a:bodyPr/>
          <a:lstStyle/>
          <a:p>
            <a:r>
              <a:rPr lang="nl-NL" dirty="0" smtClean="0"/>
              <a:t>VOG</a:t>
            </a:r>
            <a:endParaRPr lang="nl-NL" dirty="0"/>
          </a:p>
        </p:txBody>
      </p:sp>
      <p:sp>
        <p:nvSpPr>
          <p:cNvPr id="3" name="Tijdelijke aanduiding voor inhoud 2"/>
          <p:cNvSpPr>
            <a:spLocks noGrp="1"/>
          </p:cNvSpPr>
          <p:nvPr>
            <p:ph idx="1"/>
          </p:nvPr>
        </p:nvSpPr>
        <p:spPr>
          <a:xfrm>
            <a:off x="677334" y="1141686"/>
            <a:ext cx="8596668" cy="3880773"/>
          </a:xfrm>
        </p:spPr>
        <p:txBody>
          <a:bodyPr/>
          <a:lstStyle/>
          <a:p>
            <a:r>
              <a:rPr lang="nl-NL" dirty="0"/>
              <a:t>Vaak wordt er een Verklaring Omtrent Gedrag (VOG) gevraagd voordat je start met de BPV. </a:t>
            </a:r>
            <a:endParaRPr lang="nl-NL" dirty="0" smtClean="0"/>
          </a:p>
          <a:p>
            <a:r>
              <a:rPr lang="nl-NL" dirty="0" smtClean="0"/>
              <a:t>Het </a:t>
            </a:r>
            <a:r>
              <a:rPr lang="nl-NL" dirty="0"/>
              <a:t>aanvragen kost enige tijd, begin dus ruim voor aanvang van de BPV met de aanvraag, maar maximaal 2 maanden voor aanvang van de BPV ( anders is de geldigheid verlopen). </a:t>
            </a:r>
          </a:p>
        </p:txBody>
      </p:sp>
    </p:spTree>
    <p:extLst>
      <p:ext uri="{BB962C8B-B14F-4D97-AF65-F5344CB8AC3E}">
        <p14:creationId xmlns:p14="http://schemas.microsoft.com/office/powerpoint/2010/main" val="4160038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748937"/>
          </a:xfrm>
        </p:spPr>
        <p:txBody>
          <a:bodyPr/>
          <a:lstStyle/>
          <a:p>
            <a:r>
              <a:rPr lang="nl-NL" dirty="0" smtClean="0"/>
              <a:t>Bijzonderheden stage PW</a:t>
            </a:r>
            <a:endParaRPr lang="nl-NL" dirty="0"/>
          </a:p>
        </p:txBody>
      </p:sp>
      <p:sp>
        <p:nvSpPr>
          <p:cNvPr id="3" name="Tijdelijke aanduiding voor inhoud 2"/>
          <p:cNvSpPr>
            <a:spLocks noGrp="1"/>
          </p:cNvSpPr>
          <p:nvPr>
            <p:ph idx="1"/>
          </p:nvPr>
        </p:nvSpPr>
        <p:spPr>
          <a:xfrm>
            <a:off x="677334" y="1207001"/>
            <a:ext cx="8596668" cy="5376679"/>
          </a:xfrm>
        </p:spPr>
        <p:txBody>
          <a:bodyPr>
            <a:normAutofit fontScale="92500"/>
          </a:bodyPr>
          <a:lstStyle/>
          <a:p>
            <a:r>
              <a:rPr lang="nl-NL" dirty="0"/>
              <a:t>In vakanties wordt er vaak meer van de kinderopvang gebruik gemaakt, omdat de scholen dicht zijn. Er worden dan extra activiteiten voor de kinderen georganiseerd en dit is erg leerzaam. </a:t>
            </a:r>
            <a:endParaRPr lang="nl-NL" dirty="0" smtClean="0"/>
          </a:p>
          <a:p>
            <a:r>
              <a:rPr lang="nl-NL" dirty="0" smtClean="0"/>
              <a:t>Als </a:t>
            </a:r>
            <a:r>
              <a:rPr lang="nl-NL" dirty="0"/>
              <a:t>je in de vakantie door gaat met je stage, mag je op andere momenten vrije dagen opnemen. Overleg dit met je werkbegeleider. </a:t>
            </a:r>
            <a:endParaRPr lang="nl-NL" dirty="0" smtClean="0"/>
          </a:p>
          <a:p>
            <a:r>
              <a:rPr lang="nl-NL" dirty="0" smtClean="0"/>
              <a:t>De </a:t>
            </a:r>
            <a:r>
              <a:rPr lang="nl-NL" dirty="0"/>
              <a:t>PSZ heeft vakantie tijdens de schoolvakanties. In de zomervakantie ben je </a:t>
            </a:r>
            <a:r>
              <a:rPr lang="nl-NL" dirty="0" smtClean="0"/>
              <a:t>vrij.</a:t>
            </a:r>
          </a:p>
          <a:p>
            <a:r>
              <a:rPr lang="nl-NL" dirty="0" smtClean="0"/>
              <a:t>Voor </a:t>
            </a:r>
            <a:r>
              <a:rPr lang="nl-NL" dirty="0"/>
              <a:t>school is het minimum aantal BPV uren in het 1 jaar </a:t>
            </a:r>
            <a:r>
              <a:rPr lang="nl-NL" dirty="0" smtClean="0"/>
              <a:t>16 uur </a:t>
            </a:r>
            <a:r>
              <a:rPr lang="nl-NL" dirty="0"/>
              <a:t>per week. </a:t>
            </a:r>
          </a:p>
          <a:p>
            <a:r>
              <a:rPr lang="nl-NL" dirty="0" smtClean="0"/>
              <a:t>Op </a:t>
            </a:r>
            <a:r>
              <a:rPr lang="nl-NL" dirty="0"/>
              <a:t>de POK (Praktijkovereenkomst = contract tussen jou, de BPV en de opleiding) komt </a:t>
            </a:r>
            <a:r>
              <a:rPr lang="nl-NL" dirty="0" smtClean="0"/>
              <a:t>16 </a:t>
            </a:r>
            <a:r>
              <a:rPr lang="nl-NL" dirty="0"/>
              <a:t>uur te staan, de overige uren is in eigen tijd. </a:t>
            </a:r>
          </a:p>
          <a:p>
            <a:r>
              <a:rPr lang="nl-NL" dirty="0" smtClean="0"/>
              <a:t>Je </a:t>
            </a:r>
            <a:r>
              <a:rPr lang="nl-NL" dirty="0"/>
              <a:t>werkt volgens het Pedagogisch Beleidsplan van de instelling. Je wordt hiervan op de hoogte gesteld en geacht je aan deze uitgangspunten te houden. </a:t>
            </a:r>
          </a:p>
          <a:p>
            <a:r>
              <a:rPr lang="nl-NL" dirty="0" smtClean="0"/>
              <a:t>Binnen </a:t>
            </a:r>
            <a:r>
              <a:rPr lang="nl-NL" dirty="0"/>
              <a:t>de kinderopvang zijn je cliënten niet alleen de kinderen, maar ook de ouders. Zij zijn immers de vertegenwoordigers van de kinderen. Wees je hier bewust van. </a:t>
            </a:r>
            <a:endParaRPr lang="nl-NL" dirty="0" smtClean="0"/>
          </a:p>
          <a:p>
            <a:r>
              <a:rPr lang="nl-NL" dirty="0" smtClean="0"/>
              <a:t>Bij </a:t>
            </a:r>
            <a:r>
              <a:rPr lang="nl-NL" dirty="0"/>
              <a:t>een groot aantal organisaties ontvang je een stagevergoeding. Je kunt hier naar vragen in je kennismaking- of sollicitatiegesprek.</a:t>
            </a:r>
          </a:p>
        </p:txBody>
      </p:sp>
    </p:spTree>
    <p:extLst>
      <p:ext uri="{BB962C8B-B14F-4D97-AF65-F5344CB8AC3E}">
        <p14:creationId xmlns:p14="http://schemas.microsoft.com/office/powerpoint/2010/main" val="2667007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Welke BPV plaatsen passen bij de opleiding maatschappelijke zorg?</a:t>
            </a:r>
          </a:p>
        </p:txBody>
      </p:sp>
      <p:sp>
        <p:nvSpPr>
          <p:cNvPr id="3" name="Tijdelijke aanduiding voor inhoud 2"/>
          <p:cNvSpPr>
            <a:spLocks noGrp="1"/>
          </p:cNvSpPr>
          <p:nvPr>
            <p:ph idx="1"/>
          </p:nvPr>
        </p:nvSpPr>
        <p:spPr>
          <a:xfrm>
            <a:off x="677334" y="1930400"/>
            <a:ext cx="8596668" cy="3880773"/>
          </a:xfrm>
        </p:spPr>
        <p:txBody>
          <a:bodyPr/>
          <a:lstStyle/>
          <a:p>
            <a:pPr marL="0" indent="0">
              <a:buNone/>
            </a:pPr>
            <a:r>
              <a:rPr lang="nl-NL" dirty="0"/>
              <a:t>Begeleider gehandicaptenzorg, niveau 3 (</a:t>
            </a:r>
            <a:r>
              <a:rPr lang="nl-NL" dirty="0" err="1"/>
              <a:t>crebonummer</a:t>
            </a:r>
            <a:r>
              <a:rPr lang="nl-NL" dirty="0"/>
              <a:t> 25475) </a:t>
            </a:r>
            <a:endParaRPr lang="nl-NL" dirty="0" smtClean="0"/>
          </a:p>
          <a:p>
            <a:pPr marL="0" indent="0">
              <a:buNone/>
            </a:pPr>
            <a:r>
              <a:rPr lang="nl-NL" dirty="0" smtClean="0"/>
              <a:t> </a:t>
            </a:r>
            <a:r>
              <a:rPr lang="nl-NL" dirty="0"/>
              <a:t>Wonen </a:t>
            </a:r>
            <a:endParaRPr lang="nl-NL" dirty="0" smtClean="0"/>
          </a:p>
          <a:p>
            <a:pPr marL="0" indent="0">
              <a:buNone/>
            </a:pPr>
            <a:r>
              <a:rPr lang="nl-NL" dirty="0" smtClean="0"/>
              <a:t> </a:t>
            </a:r>
            <a:r>
              <a:rPr lang="nl-NL" dirty="0"/>
              <a:t>Dagbesteding </a:t>
            </a:r>
            <a:endParaRPr lang="nl-NL" dirty="0" smtClean="0"/>
          </a:p>
          <a:p>
            <a:pPr marL="0" indent="0">
              <a:buNone/>
            </a:pPr>
            <a:r>
              <a:rPr lang="nl-NL" dirty="0" smtClean="0"/>
              <a:t> </a:t>
            </a:r>
            <a:r>
              <a:rPr lang="nl-NL" dirty="0"/>
              <a:t>Kinderen</a:t>
            </a:r>
          </a:p>
        </p:txBody>
      </p:sp>
    </p:spTree>
    <p:extLst>
      <p:ext uri="{BB962C8B-B14F-4D97-AF65-F5344CB8AC3E}">
        <p14:creationId xmlns:p14="http://schemas.microsoft.com/office/powerpoint/2010/main" val="1266698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Persoonlijk Begeleider Gehandicapten Zorg, niveau 4 (</a:t>
            </a:r>
            <a:r>
              <a:rPr lang="nl-NL" dirty="0" err="1"/>
              <a:t>crebonummer</a:t>
            </a:r>
            <a:r>
              <a:rPr lang="nl-NL" dirty="0"/>
              <a:t> 25477</a:t>
            </a:r>
          </a:p>
        </p:txBody>
      </p:sp>
      <p:sp>
        <p:nvSpPr>
          <p:cNvPr id="3" name="Tijdelijke aanduiding voor inhoud 2"/>
          <p:cNvSpPr>
            <a:spLocks noGrp="1"/>
          </p:cNvSpPr>
          <p:nvPr>
            <p:ph idx="1"/>
          </p:nvPr>
        </p:nvSpPr>
        <p:spPr>
          <a:xfrm>
            <a:off x="677334" y="1930400"/>
            <a:ext cx="8596668" cy="3880773"/>
          </a:xfrm>
        </p:spPr>
        <p:txBody>
          <a:bodyPr/>
          <a:lstStyle/>
          <a:p>
            <a:pPr marL="0" indent="0">
              <a:buNone/>
            </a:pPr>
            <a:r>
              <a:rPr lang="nl-NL" dirty="0" smtClean="0"/>
              <a:t> </a:t>
            </a:r>
            <a:r>
              <a:rPr lang="nl-NL" dirty="0"/>
              <a:t>Wonen </a:t>
            </a:r>
            <a:endParaRPr lang="nl-NL" dirty="0" smtClean="0"/>
          </a:p>
          <a:p>
            <a:pPr marL="0" indent="0">
              <a:buNone/>
            </a:pPr>
            <a:r>
              <a:rPr lang="nl-NL" dirty="0" smtClean="0"/>
              <a:t> </a:t>
            </a:r>
            <a:r>
              <a:rPr lang="nl-NL" dirty="0"/>
              <a:t>Dagbesteding </a:t>
            </a:r>
            <a:endParaRPr lang="nl-NL" dirty="0" smtClean="0"/>
          </a:p>
          <a:p>
            <a:pPr marL="0" indent="0">
              <a:buNone/>
            </a:pPr>
            <a:r>
              <a:rPr lang="nl-NL" dirty="0" smtClean="0"/>
              <a:t> </a:t>
            </a:r>
            <a:r>
              <a:rPr lang="nl-NL" dirty="0"/>
              <a:t>Gehandicapte kinderen </a:t>
            </a:r>
            <a:endParaRPr lang="nl-NL" dirty="0" smtClean="0"/>
          </a:p>
          <a:p>
            <a:pPr marL="0" indent="0">
              <a:buNone/>
            </a:pPr>
            <a:r>
              <a:rPr lang="nl-NL" dirty="0" smtClean="0"/>
              <a:t> </a:t>
            </a:r>
            <a:r>
              <a:rPr lang="nl-NL" dirty="0"/>
              <a:t>Gehandicaptenzorg</a:t>
            </a:r>
          </a:p>
        </p:txBody>
      </p:sp>
    </p:spTree>
    <p:extLst>
      <p:ext uri="{BB962C8B-B14F-4D97-AF65-F5344CB8AC3E}">
        <p14:creationId xmlns:p14="http://schemas.microsoft.com/office/powerpoint/2010/main" val="2248608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1075509"/>
          </a:xfrm>
        </p:spPr>
        <p:txBody>
          <a:bodyPr>
            <a:normAutofit fontScale="90000"/>
          </a:bodyPr>
          <a:lstStyle/>
          <a:p>
            <a:r>
              <a:rPr lang="nl-NL" dirty="0"/>
              <a:t>Begeleider specifieke doelgroepen niveau 3 (</a:t>
            </a:r>
            <a:r>
              <a:rPr lang="nl-NL" dirty="0" err="1"/>
              <a:t>crebonummer</a:t>
            </a:r>
            <a:r>
              <a:rPr lang="nl-NL" dirty="0"/>
              <a:t> 25476) </a:t>
            </a:r>
            <a:br>
              <a:rPr lang="nl-NL" dirty="0"/>
            </a:br>
            <a:endParaRPr lang="nl-NL" dirty="0"/>
          </a:p>
        </p:txBody>
      </p:sp>
      <p:sp>
        <p:nvSpPr>
          <p:cNvPr id="3" name="Tijdelijke aanduiding voor inhoud 2"/>
          <p:cNvSpPr>
            <a:spLocks noGrp="1"/>
          </p:cNvSpPr>
          <p:nvPr>
            <p:ph idx="1"/>
          </p:nvPr>
        </p:nvSpPr>
        <p:spPr>
          <a:xfrm>
            <a:off x="677334" y="1685109"/>
            <a:ext cx="8596668" cy="3880773"/>
          </a:xfrm>
        </p:spPr>
        <p:txBody>
          <a:bodyPr/>
          <a:lstStyle/>
          <a:p>
            <a:pPr marL="0" indent="0">
              <a:buNone/>
            </a:pPr>
            <a:r>
              <a:rPr lang="nl-NL" dirty="0" smtClean="0"/>
              <a:t> </a:t>
            </a:r>
            <a:r>
              <a:rPr lang="nl-NL" dirty="0"/>
              <a:t>Wonen </a:t>
            </a:r>
            <a:endParaRPr lang="nl-NL" dirty="0" smtClean="0"/>
          </a:p>
          <a:p>
            <a:pPr marL="0" indent="0">
              <a:buNone/>
            </a:pPr>
            <a:r>
              <a:rPr lang="nl-NL" dirty="0" smtClean="0"/>
              <a:t> </a:t>
            </a:r>
            <a:r>
              <a:rPr lang="nl-NL" dirty="0"/>
              <a:t>Dagbesteding </a:t>
            </a:r>
            <a:endParaRPr lang="nl-NL" dirty="0" smtClean="0"/>
          </a:p>
          <a:p>
            <a:pPr marL="0" indent="0">
              <a:buNone/>
            </a:pPr>
            <a:r>
              <a:rPr lang="nl-NL" dirty="0" smtClean="0"/>
              <a:t> </a:t>
            </a:r>
            <a:r>
              <a:rPr lang="nl-NL" dirty="0"/>
              <a:t>Zorgboerderijen </a:t>
            </a:r>
            <a:endParaRPr lang="nl-NL" dirty="0" smtClean="0"/>
          </a:p>
          <a:p>
            <a:pPr marL="0" indent="0">
              <a:buNone/>
            </a:pPr>
            <a:r>
              <a:rPr lang="nl-NL" dirty="0" smtClean="0"/>
              <a:t> </a:t>
            </a:r>
            <a:r>
              <a:rPr lang="nl-NL" dirty="0"/>
              <a:t>Ouderenzorg</a:t>
            </a:r>
          </a:p>
        </p:txBody>
      </p:sp>
    </p:spTree>
    <p:extLst>
      <p:ext uri="{BB962C8B-B14F-4D97-AF65-F5344CB8AC3E}">
        <p14:creationId xmlns:p14="http://schemas.microsoft.com/office/powerpoint/2010/main" val="3651303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Persoonlijk Begeleider Specifieke Doelgroepen, niveau 4 (</a:t>
            </a:r>
            <a:r>
              <a:rPr lang="nl-NL" dirty="0" err="1"/>
              <a:t>crebonummer</a:t>
            </a:r>
            <a:r>
              <a:rPr lang="nl-NL" dirty="0"/>
              <a:t> 25478) </a:t>
            </a:r>
            <a:br>
              <a:rPr lang="nl-NL" dirty="0"/>
            </a:br>
            <a:endParaRPr lang="nl-NL" dirty="0"/>
          </a:p>
        </p:txBody>
      </p:sp>
      <p:sp>
        <p:nvSpPr>
          <p:cNvPr id="3" name="Tijdelijke aanduiding voor inhoud 2"/>
          <p:cNvSpPr>
            <a:spLocks noGrp="1"/>
          </p:cNvSpPr>
          <p:nvPr>
            <p:ph idx="1"/>
          </p:nvPr>
        </p:nvSpPr>
        <p:spPr>
          <a:xfrm>
            <a:off x="677334" y="1716451"/>
            <a:ext cx="8596668" cy="3880773"/>
          </a:xfrm>
        </p:spPr>
        <p:txBody>
          <a:bodyPr/>
          <a:lstStyle/>
          <a:p>
            <a:pPr marL="0" indent="0">
              <a:buNone/>
            </a:pPr>
            <a:r>
              <a:rPr lang="nl-NL" dirty="0" smtClean="0"/>
              <a:t> </a:t>
            </a:r>
            <a:r>
              <a:rPr lang="nl-NL" dirty="0"/>
              <a:t>Psychiatrie </a:t>
            </a:r>
            <a:endParaRPr lang="nl-NL" dirty="0" smtClean="0"/>
          </a:p>
          <a:p>
            <a:pPr marL="0" indent="0">
              <a:buNone/>
            </a:pPr>
            <a:r>
              <a:rPr lang="nl-NL" dirty="0" smtClean="0"/>
              <a:t> </a:t>
            </a:r>
            <a:r>
              <a:rPr lang="nl-NL" dirty="0"/>
              <a:t>Ouderenzorg </a:t>
            </a:r>
            <a:endParaRPr lang="nl-NL" dirty="0" smtClean="0"/>
          </a:p>
          <a:p>
            <a:pPr marL="0" indent="0">
              <a:buNone/>
            </a:pPr>
            <a:r>
              <a:rPr lang="nl-NL" dirty="0" smtClean="0"/>
              <a:t> </a:t>
            </a:r>
            <a:r>
              <a:rPr lang="nl-NL" dirty="0"/>
              <a:t>Verslavingszorg (maar vooral HBO) </a:t>
            </a:r>
            <a:endParaRPr lang="nl-NL" dirty="0" smtClean="0"/>
          </a:p>
          <a:p>
            <a:pPr marL="0" indent="0">
              <a:buNone/>
            </a:pPr>
            <a:r>
              <a:rPr lang="nl-NL" dirty="0" smtClean="0"/>
              <a:t> </a:t>
            </a:r>
            <a:r>
              <a:rPr lang="nl-NL" dirty="0"/>
              <a:t>Dak- en thuislozenopvang </a:t>
            </a:r>
            <a:endParaRPr lang="nl-NL" dirty="0" smtClean="0"/>
          </a:p>
          <a:p>
            <a:pPr marL="0" indent="0">
              <a:buNone/>
            </a:pPr>
            <a:r>
              <a:rPr lang="nl-NL" dirty="0" smtClean="0"/>
              <a:t> </a:t>
            </a:r>
            <a:r>
              <a:rPr lang="nl-NL" dirty="0"/>
              <a:t>Asielzoekers en vluchtelingenwerk</a:t>
            </a:r>
          </a:p>
        </p:txBody>
      </p:sp>
    </p:spTree>
    <p:extLst>
      <p:ext uri="{BB962C8B-B14F-4D97-AF65-F5344CB8AC3E}">
        <p14:creationId xmlns:p14="http://schemas.microsoft.com/office/powerpoint/2010/main" val="3783329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1880</TotalTime>
  <Words>978</Words>
  <Application>Microsoft Office PowerPoint</Application>
  <PresentationFormat>Breedbeeld</PresentationFormat>
  <Paragraphs>68</Paragraphs>
  <Slides>12</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Arial</vt:lpstr>
      <vt:lpstr>Trebuchet MS</vt:lpstr>
      <vt:lpstr>Wingdings 3</vt:lpstr>
      <vt:lpstr>Facet</vt:lpstr>
      <vt:lpstr>Oriënteren op de BPV</vt:lpstr>
      <vt:lpstr>Welke BPV plaatsen passen bij de opleiding Pedagogisch Werk? </vt:lpstr>
      <vt:lpstr>Gespecialiseerd pedagogisch medewerker, niveau 4 (crebonummer 25484) </vt:lpstr>
      <vt:lpstr>VOG</vt:lpstr>
      <vt:lpstr>Bijzonderheden stage PW</vt:lpstr>
      <vt:lpstr>Welke BPV plaatsen passen bij de opleiding maatschappelijke zorg?</vt:lpstr>
      <vt:lpstr>Persoonlijk Begeleider Gehandicapten Zorg, niveau 4 (crebonummer 25477</vt:lpstr>
      <vt:lpstr>Begeleider specifieke doelgroepen niveau 3 (crebonummer 25476)  </vt:lpstr>
      <vt:lpstr>Persoonlijk Begeleider Specifieke Doelgroepen, niveau 4 (crebonummer 25478)  </vt:lpstr>
      <vt:lpstr>Hoe kom ik aan een BPV plaats en waar moet een BPV plaats aan voldoen?  </vt:lpstr>
      <vt:lpstr>PowerPoint-presentatie</vt:lpstr>
      <vt:lpstr>PowerPoint-presentatie</vt:lpstr>
    </vt:vector>
  </TitlesOfParts>
  <Company>Noorderpoort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Simon Poelman</dc:creator>
  <cp:lastModifiedBy>Simon Poelman</cp:lastModifiedBy>
  <cp:revision>5</cp:revision>
  <dcterms:created xsi:type="dcterms:W3CDTF">2018-09-10T13:25:24Z</dcterms:created>
  <dcterms:modified xsi:type="dcterms:W3CDTF">2018-09-11T20:45:30Z</dcterms:modified>
</cp:coreProperties>
</file>